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3" r:id="rId6"/>
    <p:sldId id="265" r:id="rId7"/>
    <p:sldId id="261" r:id="rId8"/>
    <p:sldId id="264" r:id="rId9"/>
    <p:sldId id="266" r:id="rId10"/>
    <p:sldId id="268" r:id="rId11"/>
    <p:sldId id="269" r:id="rId12"/>
    <p:sldId id="267" r:id="rId13"/>
    <p:sldId id="271" r:id="rId14"/>
    <p:sldId id="270" r:id="rId15"/>
    <p:sldId id="272"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3"/>
  </p:normalViewPr>
  <p:slideViewPr>
    <p:cSldViewPr snapToGrid="0">
      <p:cViewPr varScale="1">
        <p:scale>
          <a:sx n="113" d="100"/>
          <a:sy n="113" d="100"/>
        </p:scale>
        <p:origin x="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5BA7-7E13-EE24-F0E2-D0FCA0B344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26BC4D-3C25-2F28-0087-41A0F6D1FF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B6F0F-55AD-0C2A-FEE1-B0AACAE1F2F5}"/>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1F06A68D-AB90-1ADA-D8DC-482861BA8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82F19-76FD-72CD-4A28-7B922C32AFCA}"/>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8592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4F4B-9A17-EA3D-2AD0-B2033E175E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841C44-9A05-624A-17D6-A8CAF1DCDF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8AFC78-B3B2-29A6-000A-F44C1EA6986B}"/>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2C1400D1-765B-C673-D060-E518FAD99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30C2F-DB11-C42E-029E-9CC23F22BFB3}"/>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34101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7F6266-E114-D80B-48FC-E0C1AE4D4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5199A4-05D1-3A4B-1919-4F697A7FE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7B68E-1FCE-8D4F-4375-F7BF0EBAE879}"/>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1ACC847F-680B-9354-60C4-F0BD1DA4E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89040-EC5D-9E2E-6D1D-1274C54B074B}"/>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340730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7A12B-9E6A-C500-905C-88C213EEE5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18B73-8A59-0EE9-E19B-419B4F52D8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ED27D8-15D6-8037-3141-76BCCCB10F35}"/>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C75EE954-B55E-7807-A999-1526A6D82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254467-AA61-5B00-F4D3-F83222946747}"/>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322672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3DD0F-7141-AA12-4C37-B82D039EFB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330758-8B06-3E0B-D566-8A1C75AA14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6945B6-1781-AE57-F033-4FDD47A97D1A}"/>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5C5D1979-4EA4-9D30-777A-B80DFEDDF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0CA34-C08F-E180-1253-3B92E60B386D}"/>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112097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C0E3A-9D14-2993-A035-4740B1EBF2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376FCA-0D71-824A-F5DC-7508A10B35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ED5175-E084-950F-D4CA-626BC56496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E8EE0F5-612E-D64E-D3A5-6F3B518BBEF3}"/>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6" name="Footer Placeholder 5">
            <a:extLst>
              <a:ext uri="{FF2B5EF4-FFF2-40B4-BE49-F238E27FC236}">
                <a16:creationId xmlns:a16="http://schemas.microsoft.com/office/drawing/2014/main" id="{CB5121B5-7A22-8205-EED4-63D7E69BD4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9DC7C7-1BEF-22DF-EF15-5C9D42889695}"/>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269097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93112-67AE-E4B2-A1F2-8355D182BF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0470FC-9E3B-475E-3D53-1E66C25BC3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937018-4B81-52E8-D106-C6F1EA1974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B1567A-7BD9-4D89-F214-C7CF3F3879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197B79-B7D8-3EA3-536F-4934410A1C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9E17DD-BC3A-67A8-C796-C4CF4706DE8A}"/>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8" name="Footer Placeholder 7">
            <a:extLst>
              <a:ext uri="{FF2B5EF4-FFF2-40B4-BE49-F238E27FC236}">
                <a16:creationId xmlns:a16="http://schemas.microsoft.com/office/drawing/2014/main" id="{A67A6491-D86E-9071-A35E-65F121AFD4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6D5C82-DA9B-D706-5A3D-A2D0100F2C27}"/>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23956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421D-E8F2-3569-FDB1-E43DAA46D2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14762B-A882-68C7-EFA9-2F2667409BC5}"/>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4" name="Footer Placeholder 3">
            <a:extLst>
              <a:ext uri="{FF2B5EF4-FFF2-40B4-BE49-F238E27FC236}">
                <a16:creationId xmlns:a16="http://schemas.microsoft.com/office/drawing/2014/main" id="{D4E023DB-F5FB-DE38-E14C-ABCA726753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6D31C3-815C-D5F2-1B7F-93E1DD204FBF}"/>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3585850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D5CFB7-6E71-1C9D-955A-E9AE3954369F}"/>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3" name="Footer Placeholder 2">
            <a:extLst>
              <a:ext uri="{FF2B5EF4-FFF2-40B4-BE49-F238E27FC236}">
                <a16:creationId xmlns:a16="http://schemas.microsoft.com/office/drawing/2014/main" id="{BA5C1337-41A3-1C99-1E44-22482EAD7A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9582A6-105F-A488-3A7E-C7A52CADBBCA}"/>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4223343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EC416-3B36-A463-972E-1DF7EFC098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5DFFEC-DA4F-F73E-BA71-A2AD6E5596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A1F327-010E-72AF-847C-A86804AB3B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39193A-C9B5-9B8F-CE00-38D99DB7FBDF}"/>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6" name="Footer Placeholder 5">
            <a:extLst>
              <a:ext uri="{FF2B5EF4-FFF2-40B4-BE49-F238E27FC236}">
                <a16:creationId xmlns:a16="http://schemas.microsoft.com/office/drawing/2014/main" id="{E116D967-4C88-0EFF-5407-3D024BF6D9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4B72A8-E3A1-DF3E-06A2-A65B73C2F04C}"/>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1195360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D8AE-A677-4BBF-7CAF-F21B178DD6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F38EC2-9C86-2B5B-6F4F-26ECBC1188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E7FF15-CE38-1159-3596-DE8FE841A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73C358-57E7-79AF-245D-EBA05E63C420}"/>
              </a:ext>
            </a:extLst>
          </p:cNvPr>
          <p:cNvSpPr>
            <a:spLocks noGrp="1"/>
          </p:cNvSpPr>
          <p:nvPr>
            <p:ph type="dt" sz="half" idx="10"/>
          </p:nvPr>
        </p:nvSpPr>
        <p:spPr/>
        <p:txBody>
          <a:bodyPr/>
          <a:lstStyle/>
          <a:p>
            <a:fld id="{4B8F0E7D-C7FF-4642-8BA1-AB7CF456FB54}" type="datetimeFigureOut">
              <a:rPr lang="en-US" smtClean="0"/>
              <a:t>5/19/23</a:t>
            </a:fld>
            <a:endParaRPr lang="en-US"/>
          </a:p>
        </p:txBody>
      </p:sp>
      <p:sp>
        <p:nvSpPr>
          <p:cNvPr id="6" name="Footer Placeholder 5">
            <a:extLst>
              <a:ext uri="{FF2B5EF4-FFF2-40B4-BE49-F238E27FC236}">
                <a16:creationId xmlns:a16="http://schemas.microsoft.com/office/drawing/2014/main" id="{28BA5D91-9730-C8A5-76FE-92340F9D2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E467FA-1462-D7E4-8D93-9278E8B672BB}"/>
              </a:ext>
            </a:extLst>
          </p:cNvPr>
          <p:cNvSpPr>
            <a:spLocks noGrp="1"/>
          </p:cNvSpPr>
          <p:nvPr>
            <p:ph type="sldNum" sz="quarter" idx="12"/>
          </p:nvPr>
        </p:nvSpPr>
        <p:spPr/>
        <p:txBody>
          <a:bodyPr/>
          <a:lstStyle/>
          <a:p>
            <a:fld id="{78EA599A-70B8-774B-9F42-331D1790C693}" type="slidenum">
              <a:rPr lang="en-US" smtClean="0"/>
              <a:t>‹#›</a:t>
            </a:fld>
            <a:endParaRPr lang="en-US"/>
          </a:p>
        </p:txBody>
      </p:sp>
    </p:spTree>
    <p:extLst>
      <p:ext uri="{BB962C8B-B14F-4D97-AF65-F5344CB8AC3E}">
        <p14:creationId xmlns:p14="http://schemas.microsoft.com/office/powerpoint/2010/main" val="193356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087D7-FCC7-ADB8-C4F5-8D0A9E94AA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B4583E-C1E5-EB70-700A-B1733910F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5559A8-918C-C237-0EBC-1C0D25683C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8F0E7D-C7FF-4642-8BA1-AB7CF456FB54}" type="datetimeFigureOut">
              <a:rPr lang="en-US" smtClean="0"/>
              <a:t>5/19/23</a:t>
            </a:fld>
            <a:endParaRPr lang="en-US"/>
          </a:p>
        </p:txBody>
      </p:sp>
      <p:sp>
        <p:nvSpPr>
          <p:cNvPr id="5" name="Footer Placeholder 4">
            <a:extLst>
              <a:ext uri="{FF2B5EF4-FFF2-40B4-BE49-F238E27FC236}">
                <a16:creationId xmlns:a16="http://schemas.microsoft.com/office/drawing/2014/main" id="{8C6D04C4-2506-2BC0-EF50-49C9DDB485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E21BD-5B53-10A2-33EE-D80407CE4D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A599A-70B8-774B-9F42-331D1790C693}" type="slidenum">
              <a:rPr lang="en-US" smtClean="0"/>
              <a:t>‹#›</a:t>
            </a:fld>
            <a:endParaRPr lang="en-US"/>
          </a:p>
        </p:txBody>
      </p:sp>
    </p:spTree>
    <p:extLst>
      <p:ext uri="{BB962C8B-B14F-4D97-AF65-F5344CB8AC3E}">
        <p14:creationId xmlns:p14="http://schemas.microsoft.com/office/powerpoint/2010/main" val="4137082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scikit-learn.org/stable/modules/generated/sklearn.ensemble.RandomForestRegressor.html" TargetMode="External"/><Relationship Id="rId3" Type="http://schemas.openxmlformats.org/officeDocument/2006/relationships/hyperlink" Target="https://plotly.com/python/box-plots/" TargetMode="External"/><Relationship Id="rId7" Type="http://schemas.openxmlformats.org/officeDocument/2006/relationships/hyperlink" Target="https://www.sharpsightlabs.com/blog/pandas-get-dummies/" TargetMode="External"/><Relationship Id="rId2" Type="http://schemas.openxmlformats.org/officeDocument/2006/relationships/hyperlink" Target="https://www.statology.org/seaborn-subplots/" TargetMode="External"/><Relationship Id="rId1" Type="http://schemas.openxmlformats.org/officeDocument/2006/relationships/slideLayout" Target="../slideLayouts/slideLayout2.xml"/><Relationship Id="rId6" Type="http://schemas.openxmlformats.org/officeDocument/2006/relationships/hyperlink" Target="https://www.geeksforgeeks.org/python-seaborn-regplot-method/" TargetMode="External"/><Relationship Id="rId5" Type="http://schemas.openxmlformats.org/officeDocument/2006/relationships/hyperlink" Target="https://seaborn.pydata.org/generated/seaborn.lineplot.html" TargetMode="External"/><Relationship Id="rId4" Type="http://schemas.openxmlformats.org/officeDocument/2006/relationships/hyperlink" Target="https://www.tutorialspoint.com/matplotlib-how-to-show-the-count-values-on-the-top-of-a-bar-in-a-countplo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kaggle.com/datasets/jillanisofttech/flight-price-prediction-dataset" TargetMode="External"/><Relationship Id="rId1" Type="http://schemas.openxmlformats.org/officeDocument/2006/relationships/slideLayout" Target="../slideLayouts/slideLayout2.xml"/><Relationship Id="rId5" Type="http://schemas.openxmlformats.org/officeDocument/2006/relationships/image" Target="https://upload.wikimedia.org/wikipedia/commons/7/7c/Kaggle_logo.png?20140912155123"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06B9A5-D4ED-A88F-46BA-4987D5DA308D}"/>
              </a:ext>
            </a:extLst>
          </p:cNvPr>
          <p:cNvSpPr>
            <a:spLocks noGrp="1"/>
          </p:cNvSpPr>
          <p:nvPr>
            <p:ph type="ctrTitle"/>
          </p:nvPr>
        </p:nvSpPr>
        <p:spPr>
          <a:xfrm>
            <a:off x="1524003" y="1999615"/>
            <a:ext cx="9144000" cy="2764028"/>
          </a:xfrm>
        </p:spPr>
        <p:txBody>
          <a:bodyPr anchor="ctr">
            <a:normAutofit/>
          </a:bodyPr>
          <a:lstStyle/>
          <a:p>
            <a:r>
              <a:rPr lang="en-US" sz="7200" b="1"/>
              <a:t>Flight price prediction </a:t>
            </a:r>
            <a:br>
              <a:rPr lang="en-US" sz="7200"/>
            </a:br>
            <a:endParaRPr lang="en-US" sz="7200"/>
          </a:p>
        </p:txBody>
      </p:sp>
      <p:sp>
        <p:nvSpPr>
          <p:cNvPr id="3" name="Subtitle 2">
            <a:extLst>
              <a:ext uri="{FF2B5EF4-FFF2-40B4-BE49-F238E27FC236}">
                <a16:creationId xmlns:a16="http://schemas.microsoft.com/office/drawing/2014/main" id="{51059F90-4D36-6012-DCF8-A984CE9FE791}"/>
              </a:ext>
            </a:extLst>
          </p:cNvPr>
          <p:cNvSpPr>
            <a:spLocks noGrp="1"/>
          </p:cNvSpPr>
          <p:nvPr>
            <p:ph type="subTitle" idx="1"/>
          </p:nvPr>
        </p:nvSpPr>
        <p:spPr>
          <a:xfrm>
            <a:off x="1966912" y="5645150"/>
            <a:ext cx="8258176" cy="631825"/>
          </a:xfrm>
        </p:spPr>
        <p:txBody>
          <a:bodyPr anchor="ctr">
            <a:normAutofit/>
          </a:bodyPr>
          <a:lstStyle/>
          <a:p>
            <a:r>
              <a:rPr lang="en-US" sz="2800"/>
              <a:t>PS MANIKANTAVIJAYASRI NARASIMHANAIDU CHIKKALA</a:t>
            </a:r>
          </a:p>
        </p:txBody>
      </p:sp>
      <p:sp>
        <p:nvSpPr>
          <p:cNvPr id="20" name="Rectangle 19">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803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B489-7657-7040-FD6F-54A3717E29D5}"/>
              </a:ext>
            </a:extLst>
          </p:cNvPr>
          <p:cNvSpPr>
            <a:spLocks noGrp="1"/>
          </p:cNvSpPr>
          <p:nvPr>
            <p:ph type="title"/>
          </p:nvPr>
        </p:nvSpPr>
        <p:spPr>
          <a:xfrm>
            <a:off x="838200" y="365126"/>
            <a:ext cx="10515600" cy="560292"/>
          </a:xfrm>
        </p:spPr>
        <p:txBody>
          <a:bodyPr>
            <a:normAutofit fontScale="90000"/>
          </a:bodyPr>
          <a:lstStyle/>
          <a:p>
            <a:pPr algn="ctr"/>
            <a:r>
              <a:rPr lang="en-US" dirty="0">
                <a:solidFill>
                  <a:srgbClr val="000000"/>
                </a:solidFill>
                <a:latin typeface="arial" panose="020B0604020202020204" pitchFamily="34" charset="0"/>
              </a:rPr>
              <a:t>V</a:t>
            </a:r>
            <a:r>
              <a:rPr lang="en-US" b="0" i="0" dirty="0">
                <a:solidFill>
                  <a:srgbClr val="000000"/>
                </a:solidFill>
                <a:effectLst/>
                <a:latin typeface="arial" panose="020B0604020202020204" pitchFamily="34" charset="0"/>
              </a:rPr>
              <a:t>isualizations and plots</a:t>
            </a:r>
            <a:endParaRPr lang="en-US" dirty="0"/>
          </a:p>
        </p:txBody>
      </p:sp>
      <p:pic>
        <p:nvPicPr>
          <p:cNvPr id="4" name="Content Placeholder 3">
            <a:extLst>
              <a:ext uri="{FF2B5EF4-FFF2-40B4-BE49-F238E27FC236}">
                <a16:creationId xmlns:a16="http://schemas.microsoft.com/office/drawing/2014/main" id="{696E6EB9-7E73-2F95-2CA8-6494655BBC84}"/>
              </a:ext>
            </a:extLst>
          </p:cNvPr>
          <p:cNvPicPr>
            <a:picLocks noGrp="1" noChangeAspect="1"/>
          </p:cNvPicPr>
          <p:nvPr>
            <p:ph idx="1"/>
          </p:nvPr>
        </p:nvPicPr>
        <p:blipFill>
          <a:blip r:embed="rId2"/>
          <a:stretch>
            <a:fillRect/>
          </a:stretch>
        </p:blipFill>
        <p:spPr>
          <a:xfrm>
            <a:off x="1110129" y="925513"/>
            <a:ext cx="3846183" cy="2503487"/>
          </a:xfrm>
          <a:prstGeom prst="rect">
            <a:avLst/>
          </a:prstGeom>
        </p:spPr>
      </p:pic>
      <p:pic>
        <p:nvPicPr>
          <p:cNvPr id="5" name="Picture 4">
            <a:extLst>
              <a:ext uri="{FF2B5EF4-FFF2-40B4-BE49-F238E27FC236}">
                <a16:creationId xmlns:a16="http://schemas.microsoft.com/office/drawing/2014/main" id="{1E086CEC-C3CA-0008-683C-263F17746E49}"/>
              </a:ext>
            </a:extLst>
          </p:cNvPr>
          <p:cNvPicPr>
            <a:picLocks noChangeAspect="1"/>
          </p:cNvPicPr>
          <p:nvPr/>
        </p:nvPicPr>
        <p:blipFill>
          <a:blip r:embed="rId3"/>
          <a:stretch>
            <a:fillRect/>
          </a:stretch>
        </p:blipFill>
        <p:spPr>
          <a:xfrm>
            <a:off x="6479185" y="925418"/>
            <a:ext cx="4602685" cy="2503487"/>
          </a:xfrm>
          <a:prstGeom prst="rect">
            <a:avLst/>
          </a:prstGeom>
        </p:spPr>
      </p:pic>
      <p:pic>
        <p:nvPicPr>
          <p:cNvPr id="6" name="Picture 5">
            <a:extLst>
              <a:ext uri="{FF2B5EF4-FFF2-40B4-BE49-F238E27FC236}">
                <a16:creationId xmlns:a16="http://schemas.microsoft.com/office/drawing/2014/main" id="{3C496406-B1A1-31B9-BFA1-1CE8D41BD2A8}"/>
              </a:ext>
            </a:extLst>
          </p:cNvPr>
          <p:cNvPicPr>
            <a:picLocks noChangeAspect="1"/>
          </p:cNvPicPr>
          <p:nvPr/>
        </p:nvPicPr>
        <p:blipFill>
          <a:blip r:embed="rId4"/>
          <a:stretch>
            <a:fillRect/>
          </a:stretch>
        </p:blipFill>
        <p:spPr>
          <a:xfrm>
            <a:off x="2064026" y="3989197"/>
            <a:ext cx="7772400" cy="2554565"/>
          </a:xfrm>
          <a:prstGeom prst="rect">
            <a:avLst/>
          </a:prstGeom>
        </p:spPr>
      </p:pic>
    </p:spTree>
    <p:extLst>
      <p:ext uri="{BB962C8B-B14F-4D97-AF65-F5344CB8AC3E}">
        <p14:creationId xmlns:p14="http://schemas.microsoft.com/office/powerpoint/2010/main" val="3044545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FBFF60-2154-63E7-7A5B-79BA93C0A235}"/>
              </a:ext>
            </a:extLst>
          </p:cNvPr>
          <p:cNvPicPr>
            <a:picLocks noChangeAspect="1"/>
          </p:cNvPicPr>
          <p:nvPr/>
        </p:nvPicPr>
        <p:blipFill>
          <a:blip r:embed="rId2"/>
          <a:stretch>
            <a:fillRect/>
          </a:stretch>
        </p:blipFill>
        <p:spPr>
          <a:xfrm>
            <a:off x="444688" y="456868"/>
            <a:ext cx="5291666" cy="4325936"/>
          </a:xfrm>
          <a:prstGeom prst="rect">
            <a:avLst/>
          </a:prstGeom>
        </p:spPr>
      </p:pic>
      <p:pic>
        <p:nvPicPr>
          <p:cNvPr id="4" name="Content Placeholder 3">
            <a:extLst>
              <a:ext uri="{FF2B5EF4-FFF2-40B4-BE49-F238E27FC236}">
                <a16:creationId xmlns:a16="http://schemas.microsoft.com/office/drawing/2014/main" id="{4EF64DD8-11C5-F41E-DE75-278BBD623C49}"/>
              </a:ext>
            </a:extLst>
          </p:cNvPr>
          <p:cNvPicPr>
            <a:picLocks noGrp="1" noChangeAspect="1"/>
          </p:cNvPicPr>
          <p:nvPr>
            <p:ph idx="1"/>
          </p:nvPr>
        </p:nvPicPr>
        <p:blipFill>
          <a:blip r:embed="rId3"/>
          <a:stretch>
            <a:fillRect/>
          </a:stretch>
        </p:blipFill>
        <p:spPr>
          <a:xfrm>
            <a:off x="6455645" y="554246"/>
            <a:ext cx="5291667" cy="2910416"/>
          </a:xfrm>
          <a:prstGeom prst="rect">
            <a:avLst/>
          </a:prstGeom>
        </p:spPr>
      </p:pic>
      <p:pic>
        <p:nvPicPr>
          <p:cNvPr id="6" name="Picture 5">
            <a:extLst>
              <a:ext uri="{FF2B5EF4-FFF2-40B4-BE49-F238E27FC236}">
                <a16:creationId xmlns:a16="http://schemas.microsoft.com/office/drawing/2014/main" id="{FC6BC04B-4633-C763-965A-869C780A42C0}"/>
              </a:ext>
            </a:extLst>
          </p:cNvPr>
          <p:cNvPicPr>
            <a:picLocks noChangeAspect="1"/>
          </p:cNvPicPr>
          <p:nvPr/>
        </p:nvPicPr>
        <p:blipFill>
          <a:blip r:embed="rId4"/>
          <a:stretch>
            <a:fillRect/>
          </a:stretch>
        </p:blipFill>
        <p:spPr>
          <a:xfrm>
            <a:off x="3614531" y="4238164"/>
            <a:ext cx="7772400" cy="2436838"/>
          </a:xfrm>
          <a:prstGeom prst="rect">
            <a:avLst/>
          </a:prstGeom>
        </p:spPr>
      </p:pic>
    </p:spTree>
    <p:extLst>
      <p:ext uri="{BB962C8B-B14F-4D97-AF65-F5344CB8AC3E}">
        <p14:creationId xmlns:p14="http://schemas.microsoft.com/office/powerpoint/2010/main" val="2597840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DECB-C554-B0EC-8B7D-4E6EB7261977}"/>
              </a:ext>
            </a:extLst>
          </p:cNvPr>
          <p:cNvSpPr>
            <a:spLocks noGrp="1"/>
          </p:cNvSpPr>
          <p:nvPr>
            <p:ph type="title"/>
          </p:nvPr>
        </p:nvSpPr>
        <p:spPr/>
        <p:txBody>
          <a:bodyPr/>
          <a:lstStyle/>
          <a:p>
            <a:pPr algn="ctr"/>
            <a:r>
              <a:rPr lang="en-US" b="1" i="0" dirty="0">
                <a:solidFill>
                  <a:srgbClr val="222222"/>
                </a:solidFill>
                <a:effectLst/>
                <a:latin typeface="Lato" panose="020F0502020204030203" pitchFamily="34" charset="0"/>
              </a:rPr>
              <a:t>Model Building</a:t>
            </a:r>
            <a:endParaRPr lang="en-US" b="1" dirty="0"/>
          </a:p>
        </p:txBody>
      </p:sp>
      <p:pic>
        <p:nvPicPr>
          <p:cNvPr id="4" name="Content Placeholder 3">
            <a:extLst>
              <a:ext uri="{FF2B5EF4-FFF2-40B4-BE49-F238E27FC236}">
                <a16:creationId xmlns:a16="http://schemas.microsoft.com/office/drawing/2014/main" id="{5C639654-DA5C-91D7-2C0D-3BBF218FB859}"/>
              </a:ext>
            </a:extLst>
          </p:cNvPr>
          <p:cNvPicPr>
            <a:picLocks noGrp="1" noChangeAspect="1"/>
          </p:cNvPicPr>
          <p:nvPr>
            <p:ph idx="1"/>
          </p:nvPr>
        </p:nvPicPr>
        <p:blipFill>
          <a:blip r:embed="rId2"/>
          <a:stretch>
            <a:fillRect/>
          </a:stretch>
        </p:blipFill>
        <p:spPr>
          <a:xfrm>
            <a:off x="460514" y="1630988"/>
            <a:ext cx="5239111" cy="4291639"/>
          </a:xfrm>
          <a:prstGeom prst="rect">
            <a:avLst/>
          </a:prstGeom>
        </p:spPr>
      </p:pic>
      <p:pic>
        <p:nvPicPr>
          <p:cNvPr id="5" name="Picture 4">
            <a:extLst>
              <a:ext uri="{FF2B5EF4-FFF2-40B4-BE49-F238E27FC236}">
                <a16:creationId xmlns:a16="http://schemas.microsoft.com/office/drawing/2014/main" id="{B768C6A6-EBB6-C5CB-326A-536AD8426A02}"/>
              </a:ext>
            </a:extLst>
          </p:cNvPr>
          <p:cNvPicPr>
            <a:picLocks noChangeAspect="1"/>
          </p:cNvPicPr>
          <p:nvPr/>
        </p:nvPicPr>
        <p:blipFill>
          <a:blip r:embed="rId3"/>
          <a:stretch>
            <a:fillRect/>
          </a:stretch>
        </p:blipFill>
        <p:spPr>
          <a:xfrm>
            <a:off x="6241773" y="1690687"/>
            <a:ext cx="5489713" cy="4291639"/>
          </a:xfrm>
          <a:prstGeom prst="rect">
            <a:avLst/>
          </a:prstGeom>
        </p:spPr>
      </p:pic>
    </p:spTree>
    <p:extLst>
      <p:ext uri="{BB962C8B-B14F-4D97-AF65-F5344CB8AC3E}">
        <p14:creationId xmlns:p14="http://schemas.microsoft.com/office/powerpoint/2010/main" val="2166476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B927C2-01D3-5C8A-FC02-BCF4C74C5298}"/>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Prediction</a:t>
            </a:r>
          </a:p>
        </p:txBody>
      </p:sp>
      <p:pic>
        <p:nvPicPr>
          <p:cNvPr id="4" name="Content Placeholder 3">
            <a:extLst>
              <a:ext uri="{FF2B5EF4-FFF2-40B4-BE49-F238E27FC236}">
                <a16:creationId xmlns:a16="http://schemas.microsoft.com/office/drawing/2014/main" id="{F679A9B6-7DB1-B310-FEC1-47068D5AC4F7}"/>
              </a:ext>
            </a:extLst>
          </p:cNvPr>
          <p:cNvPicPr>
            <a:picLocks noGrp="1" noChangeAspect="1"/>
          </p:cNvPicPr>
          <p:nvPr>
            <p:ph idx="1"/>
          </p:nvPr>
        </p:nvPicPr>
        <p:blipFill rotWithShape="1">
          <a:blip r:embed="rId2"/>
          <a:srcRect r="19821" b="2"/>
          <a:stretch/>
        </p:blipFill>
        <p:spPr>
          <a:xfrm>
            <a:off x="198741" y="1669554"/>
            <a:ext cx="5803323" cy="4631251"/>
          </a:xfrm>
          <a:prstGeom prst="rect">
            <a:avLst/>
          </a:prstGeom>
        </p:spPr>
      </p:pic>
      <p:pic>
        <p:nvPicPr>
          <p:cNvPr id="5" name="Picture 4">
            <a:extLst>
              <a:ext uri="{FF2B5EF4-FFF2-40B4-BE49-F238E27FC236}">
                <a16:creationId xmlns:a16="http://schemas.microsoft.com/office/drawing/2014/main" id="{5CFFAF88-FA00-3C0E-0DB5-FE50B4AA446C}"/>
              </a:ext>
            </a:extLst>
          </p:cNvPr>
          <p:cNvPicPr>
            <a:picLocks noChangeAspect="1"/>
          </p:cNvPicPr>
          <p:nvPr/>
        </p:nvPicPr>
        <p:blipFill rotWithShape="1">
          <a:blip r:embed="rId3"/>
          <a:srcRect r="33990" b="-2"/>
          <a:stretch/>
        </p:blipFill>
        <p:spPr>
          <a:xfrm>
            <a:off x="6189934" y="1669554"/>
            <a:ext cx="5803323" cy="4631251"/>
          </a:xfrm>
          <a:prstGeom prst="rect">
            <a:avLst/>
          </a:prstGeom>
        </p:spPr>
      </p:pic>
    </p:spTree>
    <p:extLst>
      <p:ext uri="{BB962C8B-B14F-4D97-AF65-F5344CB8AC3E}">
        <p14:creationId xmlns:p14="http://schemas.microsoft.com/office/powerpoint/2010/main" val="368880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4C0FB615-235E-4D07-90AA-58FA2E386F80}"/>
              </a:ext>
            </a:extLst>
          </p:cNvPr>
          <p:cNvPicPr>
            <a:picLocks noChangeAspect="1"/>
          </p:cNvPicPr>
          <p:nvPr/>
        </p:nvPicPr>
        <p:blipFill rotWithShape="1">
          <a:blip r:embed="rId2"/>
          <a:srcRect r="28340" b="-1"/>
          <a:stretch/>
        </p:blipFill>
        <p:spPr>
          <a:xfrm>
            <a:off x="1459166" y="309208"/>
            <a:ext cx="3176143" cy="3346376"/>
          </a:xfrm>
          <a:prstGeom prst="rect">
            <a:avLst/>
          </a:prstGeom>
        </p:spPr>
      </p:pic>
      <p:pic>
        <p:nvPicPr>
          <p:cNvPr id="5" name="Content Placeholder 4" descr="Chart, scatter chart&#10;&#10;Description automatically generated">
            <a:extLst>
              <a:ext uri="{FF2B5EF4-FFF2-40B4-BE49-F238E27FC236}">
                <a16:creationId xmlns:a16="http://schemas.microsoft.com/office/drawing/2014/main" id="{3D1667BE-75F1-4E6E-1F9D-0ED579FE1AC7}"/>
              </a:ext>
            </a:extLst>
          </p:cNvPr>
          <p:cNvPicPr>
            <a:picLocks noGrp="1" noChangeAspect="1"/>
          </p:cNvPicPr>
          <p:nvPr>
            <p:ph idx="1"/>
          </p:nvPr>
        </p:nvPicPr>
        <p:blipFill rotWithShape="1">
          <a:blip r:embed="rId3"/>
          <a:srcRect l="2990" r="18192" b="2"/>
          <a:stretch/>
        </p:blipFill>
        <p:spPr>
          <a:xfrm>
            <a:off x="6094475" y="309208"/>
            <a:ext cx="5828261" cy="2865341"/>
          </a:xfrm>
          <a:prstGeom prst="rect">
            <a:avLst/>
          </a:prstGeom>
        </p:spPr>
      </p:pic>
      <p:pic>
        <p:nvPicPr>
          <p:cNvPr id="9" name="Picture 8">
            <a:extLst>
              <a:ext uri="{FF2B5EF4-FFF2-40B4-BE49-F238E27FC236}">
                <a16:creationId xmlns:a16="http://schemas.microsoft.com/office/drawing/2014/main" id="{38C1E0CD-42F8-E9C2-936D-C043A7BC390A}"/>
              </a:ext>
            </a:extLst>
          </p:cNvPr>
          <p:cNvPicPr>
            <a:picLocks noChangeAspect="1"/>
          </p:cNvPicPr>
          <p:nvPr/>
        </p:nvPicPr>
        <p:blipFill>
          <a:blip r:embed="rId4"/>
          <a:stretch>
            <a:fillRect/>
          </a:stretch>
        </p:blipFill>
        <p:spPr>
          <a:xfrm>
            <a:off x="2209800" y="3483757"/>
            <a:ext cx="7772400" cy="3195339"/>
          </a:xfrm>
          <a:prstGeom prst="rect">
            <a:avLst/>
          </a:prstGeom>
        </p:spPr>
      </p:pic>
    </p:spTree>
    <p:extLst>
      <p:ext uri="{BB962C8B-B14F-4D97-AF65-F5344CB8AC3E}">
        <p14:creationId xmlns:p14="http://schemas.microsoft.com/office/powerpoint/2010/main" val="1390761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E1C6C-9AE9-F086-3573-215FE791CEB6}"/>
              </a:ext>
            </a:extLst>
          </p:cNvPr>
          <p:cNvSpPr>
            <a:spLocks noGrp="1"/>
          </p:cNvSpPr>
          <p:nvPr>
            <p:ph type="title"/>
          </p:nvPr>
        </p:nvSpPr>
        <p:spPr>
          <a:xfrm>
            <a:off x="838200" y="365126"/>
            <a:ext cx="10515600" cy="1023000"/>
          </a:xfrm>
        </p:spPr>
        <p:txBody>
          <a:bodyPr/>
          <a:lstStyle/>
          <a:p>
            <a:pPr algn="ctr"/>
            <a:r>
              <a:rPr lang="en-US" b="0" i="0" dirty="0">
                <a:solidFill>
                  <a:srgbClr val="000000"/>
                </a:solidFill>
                <a:effectLst/>
                <a:latin typeface="arial" panose="020B0604020202020204" pitchFamily="34" charset="0"/>
              </a:rPr>
              <a:t>Conclusion and Future work</a:t>
            </a:r>
            <a:endParaRPr lang="en-US" dirty="0"/>
          </a:p>
        </p:txBody>
      </p:sp>
      <p:sp>
        <p:nvSpPr>
          <p:cNvPr id="3" name="Content Placeholder 2">
            <a:extLst>
              <a:ext uri="{FF2B5EF4-FFF2-40B4-BE49-F238E27FC236}">
                <a16:creationId xmlns:a16="http://schemas.microsoft.com/office/drawing/2014/main" id="{42000D47-D2A6-852F-E4DF-C9884983F742}"/>
              </a:ext>
            </a:extLst>
          </p:cNvPr>
          <p:cNvSpPr>
            <a:spLocks noGrp="1"/>
          </p:cNvSpPr>
          <p:nvPr>
            <p:ph idx="1"/>
          </p:nvPr>
        </p:nvSpPr>
        <p:spPr>
          <a:xfrm>
            <a:off x="838200" y="1388126"/>
            <a:ext cx="10515600" cy="4788837"/>
          </a:xfrm>
        </p:spPr>
        <p:txBody>
          <a:bodyPr>
            <a:normAutofit fontScale="92500" lnSpcReduction="10000"/>
          </a:bodyPr>
          <a:lstStyle/>
          <a:p>
            <a:pPr algn="just"/>
            <a:r>
              <a:rPr lang="en-US" dirty="0">
                <a:solidFill>
                  <a:srgbClr val="222222"/>
                </a:solidFill>
                <a:latin typeface="Lato" panose="020F0502020204030203" pitchFamily="34" charset="0"/>
              </a:rPr>
              <a:t>I</a:t>
            </a:r>
            <a:r>
              <a:rPr lang="en-US" b="0" i="0" dirty="0">
                <a:solidFill>
                  <a:srgbClr val="222222"/>
                </a:solidFill>
                <a:effectLst/>
                <a:latin typeface="Lato" panose="020F0502020204030203" pitchFamily="34" charset="0"/>
              </a:rPr>
              <a:t> have done a complete EDA process, getting data insights, feature engineering, and data visualization.</a:t>
            </a:r>
          </a:p>
          <a:p>
            <a:pPr algn="just"/>
            <a:r>
              <a:rPr lang="en-US" b="0" i="0" dirty="0">
                <a:solidFill>
                  <a:srgbClr val="222222"/>
                </a:solidFill>
                <a:effectLst/>
                <a:latin typeface="Lato" panose="020F0502020204030203" pitchFamily="34" charset="0"/>
              </a:rPr>
              <a:t>After all these steps I went for the prediction using machine learning model-making steps.</a:t>
            </a:r>
          </a:p>
          <a:p>
            <a:pPr algn="just"/>
            <a:r>
              <a:rPr lang="en-US" b="0" i="0" dirty="0">
                <a:solidFill>
                  <a:srgbClr val="222222"/>
                </a:solidFill>
                <a:effectLst/>
                <a:latin typeface="Lato" panose="020F0502020204030203" pitchFamily="34" charset="0"/>
              </a:rPr>
              <a:t>We can see that the price of the flight depends mainly on number of stops and Day of journey.</a:t>
            </a:r>
          </a:p>
          <a:p>
            <a:pPr algn="just"/>
            <a:r>
              <a:rPr lang="en-US" dirty="0">
                <a:solidFill>
                  <a:srgbClr val="222222"/>
                </a:solidFill>
                <a:latin typeface="Lato" panose="020F0502020204030203" pitchFamily="34" charset="0"/>
              </a:rPr>
              <a:t>I have used Random forest regressor to fit the model.</a:t>
            </a:r>
          </a:p>
          <a:p>
            <a:pPr algn="just"/>
            <a:r>
              <a:rPr lang="en-US" b="0" i="0" dirty="0">
                <a:solidFill>
                  <a:srgbClr val="222222"/>
                </a:solidFill>
                <a:effectLst/>
                <a:latin typeface="Lato" panose="020F0502020204030203" pitchFamily="34" charset="0"/>
              </a:rPr>
              <a:t>This model obtained the score of 0.9497</a:t>
            </a:r>
          </a:p>
          <a:p>
            <a:r>
              <a:rPr lang="en-US" dirty="0"/>
              <a:t>I can try into improve the accuracy by creating multiple models and comparing each of them to get the best prediction possible.</a:t>
            </a:r>
          </a:p>
          <a:p>
            <a:r>
              <a:rPr lang="en-US" dirty="0"/>
              <a:t>Try prediction using the boosting algorithms.</a:t>
            </a:r>
          </a:p>
          <a:p>
            <a:r>
              <a:rPr lang="en-US" dirty="0"/>
              <a:t>I need to try creating a model that can produce the less errors.</a:t>
            </a:r>
            <a:endParaRPr lang="en-US" b="0" i="0" dirty="0">
              <a:solidFill>
                <a:srgbClr val="222222"/>
              </a:solidFill>
              <a:effectLst/>
              <a:latin typeface="Lato" panose="020F0502020204030203" pitchFamily="34" charset="0"/>
            </a:endParaRPr>
          </a:p>
          <a:p>
            <a:pPr marL="0" indent="0" algn="just">
              <a:buNone/>
            </a:pPr>
            <a:endParaRPr lang="en-US" b="0" i="0" dirty="0">
              <a:solidFill>
                <a:srgbClr val="222222"/>
              </a:solidFill>
              <a:effectLst/>
              <a:latin typeface="Lato" panose="020F0502020204030203" pitchFamily="34" charset="0"/>
            </a:endParaRPr>
          </a:p>
          <a:p>
            <a:endParaRPr lang="en-US" dirty="0"/>
          </a:p>
        </p:txBody>
      </p:sp>
    </p:spTree>
    <p:extLst>
      <p:ext uri="{BB962C8B-B14F-4D97-AF65-F5344CB8AC3E}">
        <p14:creationId xmlns:p14="http://schemas.microsoft.com/office/powerpoint/2010/main" val="322842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60FC-E7DB-9040-57A7-46192E9C97E7}"/>
              </a:ext>
            </a:extLst>
          </p:cNvPr>
          <p:cNvSpPr>
            <a:spLocks noGrp="1"/>
          </p:cNvSpPr>
          <p:nvPr>
            <p:ph type="title"/>
          </p:nvPr>
        </p:nvSpPr>
        <p:spPr/>
        <p:txBody>
          <a:bodyPr/>
          <a:lstStyle/>
          <a:p>
            <a:r>
              <a:rPr lang="en-US" b="1" dirty="0"/>
              <a:t>References</a:t>
            </a:r>
          </a:p>
        </p:txBody>
      </p:sp>
      <p:sp>
        <p:nvSpPr>
          <p:cNvPr id="3" name="Content Placeholder 2">
            <a:extLst>
              <a:ext uri="{FF2B5EF4-FFF2-40B4-BE49-F238E27FC236}">
                <a16:creationId xmlns:a16="http://schemas.microsoft.com/office/drawing/2014/main" id="{7D134060-DCD8-A0EE-5AEB-4EDA20D87594}"/>
              </a:ext>
            </a:extLst>
          </p:cNvPr>
          <p:cNvSpPr>
            <a:spLocks noGrp="1"/>
          </p:cNvSpPr>
          <p:nvPr>
            <p:ph idx="1"/>
          </p:nvPr>
        </p:nvSpPr>
        <p:spPr>
          <a:xfrm>
            <a:off x="838200" y="1355075"/>
            <a:ext cx="10515600" cy="4821888"/>
          </a:xfrm>
        </p:spPr>
        <p:txBody>
          <a:bodyPr>
            <a:normAutofit lnSpcReduction="10000"/>
          </a:bodyPr>
          <a:lstStyle/>
          <a:p>
            <a:pPr algn="just"/>
            <a:r>
              <a:rPr lang="en-US" b="0" i="0" u="sng" dirty="0">
                <a:solidFill>
                  <a:srgbClr val="296EAA"/>
                </a:solidFill>
                <a:effectLst/>
                <a:latin typeface="Helvetica Neue" panose="02000503000000020004" pitchFamily="2" charset="0"/>
                <a:hlinkClick r:id="rId2"/>
              </a:rPr>
              <a:t>https://www.statology.org/seaborn-subplots/</a:t>
            </a:r>
            <a:endParaRPr lang="en-US" u="sng" dirty="0">
              <a:solidFill>
                <a:srgbClr val="296EAA"/>
              </a:solidFill>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3"/>
              </a:rPr>
              <a:t>https://plotly.com/python/box-plots/</a:t>
            </a:r>
            <a:endParaRPr lang="en-US" u="sng" dirty="0">
              <a:solidFill>
                <a:srgbClr val="296EAA"/>
              </a:solidFill>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4"/>
              </a:rPr>
              <a:t>https://www.tutorialspoint.com/matplotlib-how-to-show-the-count-values-on-the-top-of-a-bar-in-a-countplot</a:t>
            </a:r>
            <a:endParaRPr lang="en-US" b="0" i="0" u="sng" dirty="0">
              <a:solidFill>
                <a:srgbClr val="296EAA"/>
              </a:solidFill>
              <a:effectLst/>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5"/>
              </a:rPr>
              <a:t>https://seaborn.pydata.org/generated/seaborn.lineplot.html</a:t>
            </a:r>
            <a:endParaRPr lang="en-US" b="0" i="0" u="sng" dirty="0">
              <a:solidFill>
                <a:srgbClr val="296EAA"/>
              </a:solidFill>
              <a:effectLst/>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6"/>
              </a:rPr>
              <a:t>https://www.geeksforgeeks.org/python-seaborn-regplot-method/</a:t>
            </a:r>
            <a:endParaRPr lang="en-US" u="sng" dirty="0">
              <a:solidFill>
                <a:srgbClr val="296EAA"/>
              </a:solidFill>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7"/>
              </a:rPr>
              <a:t>https://www.sharpsightlabs.com/blog/pandas-get-dummies/</a:t>
            </a:r>
            <a:endParaRPr lang="en-US" b="0" i="0" u="sng" dirty="0">
              <a:solidFill>
                <a:srgbClr val="296EAA"/>
              </a:solidFill>
              <a:effectLst/>
              <a:latin typeface="Helvetica Neue" panose="02000503000000020004" pitchFamily="2" charset="0"/>
            </a:endParaRPr>
          </a:p>
          <a:p>
            <a:pPr algn="just"/>
            <a:r>
              <a:rPr lang="en-US" b="0" i="0" u="sng" dirty="0">
                <a:solidFill>
                  <a:srgbClr val="296EAA"/>
                </a:solidFill>
                <a:effectLst/>
                <a:latin typeface="Helvetica Neue" panose="02000503000000020004" pitchFamily="2" charset="0"/>
                <a:hlinkClick r:id="rId8"/>
              </a:rPr>
              <a:t>https://scikit-learn.org/stable/modules/generated/sklearn.ensemble.RandomForestRegressor.html</a:t>
            </a:r>
            <a:endParaRPr lang="en-US" dirty="0"/>
          </a:p>
        </p:txBody>
      </p:sp>
    </p:spTree>
    <p:extLst>
      <p:ext uri="{BB962C8B-B14F-4D97-AF65-F5344CB8AC3E}">
        <p14:creationId xmlns:p14="http://schemas.microsoft.com/office/powerpoint/2010/main" val="362806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F2FD1-381F-3A37-461B-640C48D0C9DC}"/>
              </a:ext>
            </a:extLst>
          </p:cNvPr>
          <p:cNvSpPr>
            <a:spLocks noGrp="1"/>
          </p:cNvSpPr>
          <p:nvPr>
            <p:ph type="title"/>
          </p:nvPr>
        </p:nvSpPr>
        <p:spPr/>
        <p:txBody>
          <a:bodyPr/>
          <a:lstStyle/>
          <a:p>
            <a:pPr algn="ctr"/>
            <a:r>
              <a:rPr lang="en-US" b="1"/>
              <a:t>Introduction</a:t>
            </a:r>
            <a:endParaRPr lang="en-US" b="1" dirty="0"/>
          </a:p>
        </p:txBody>
      </p:sp>
      <p:sp>
        <p:nvSpPr>
          <p:cNvPr id="3" name="Content Placeholder 2">
            <a:extLst>
              <a:ext uri="{FF2B5EF4-FFF2-40B4-BE49-F238E27FC236}">
                <a16:creationId xmlns:a16="http://schemas.microsoft.com/office/drawing/2014/main" id="{84B5CB1D-A668-2B53-1463-C6382097F3B1}"/>
              </a:ext>
            </a:extLst>
          </p:cNvPr>
          <p:cNvSpPr>
            <a:spLocks noGrp="1"/>
          </p:cNvSpPr>
          <p:nvPr>
            <p:ph idx="1"/>
          </p:nvPr>
        </p:nvSpPr>
        <p:spPr>
          <a:xfrm>
            <a:off x="838200" y="1561220"/>
            <a:ext cx="10515600" cy="4351338"/>
          </a:xfrm>
        </p:spPr>
        <p:txBody>
          <a:bodyPr>
            <a:normAutofit/>
          </a:bodyPr>
          <a:lstStyle/>
          <a:p>
            <a:pPr marL="0" indent="0" algn="just">
              <a:buNone/>
            </a:pPr>
            <a:r>
              <a:rPr lang="en-US"/>
              <a:t>Airline companies use complex algorithms to calculate flight prices given various conditions present at that particular time. These methods take financial, marketing, and various social factors into account to predict flight prices.</a:t>
            </a:r>
          </a:p>
          <a:p>
            <a:pPr marL="0" indent="0" algn="just">
              <a:buNone/>
            </a:pPr>
            <a:r>
              <a:rPr lang="en-US"/>
              <a:t>Now a days, the number of people using flights has increased significantly. It is difficult for airlines to maintain prices since prices change dynamically due to different conditions. That’s why we will try to use machine learning to solve this problem. This can help airlines by predicting what prices they can maintain. It can also help customers to predict future flight prices and plan their journey accordingly.</a:t>
            </a:r>
          </a:p>
          <a:p>
            <a:pPr marL="0" indent="0">
              <a:buNone/>
            </a:pPr>
            <a:endParaRPr lang="en-US" dirty="0"/>
          </a:p>
        </p:txBody>
      </p:sp>
    </p:spTree>
    <p:extLst>
      <p:ext uri="{BB962C8B-B14F-4D97-AF65-F5344CB8AC3E}">
        <p14:creationId xmlns:p14="http://schemas.microsoft.com/office/powerpoint/2010/main" val="1280269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C9718-228B-71F2-39ED-065A0DF9828C}"/>
              </a:ext>
            </a:extLst>
          </p:cNvPr>
          <p:cNvSpPr>
            <a:spLocks noGrp="1"/>
          </p:cNvSpPr>
          <p:nvPr>
            <p:ph type="title"/>
          </p:nvPr>
        </p:nvSpPr>
        <p:spPr/>
        <p:txBody>
          <a:bodyPr/>
          <a:lstStyle/>
          <a:p>
            <a:r>
              <a:rPr lang="en-US" b="1" dirty="0"/>
              <a:t>Data Source:</a:t>
            </a:r>
          </a:p>
        </p:txBody>
      </p:sp>
      <p:sp>
        <p:nvSpPr>
          <p:cNvPr id="4" name="Content Placeholder 2">
            <a:extLst>
              <a:ext uri="{FF2B5EF4-FFF2-40B4-BE49-F238E27FC236}">
                <a16:creationId xmlns:a16="http://schemas.microsoft.com/office/drawing/2014/main" id="{A14092C6-1BCD-6AD8-D9BB-B936BBC258D8}"/>
              </a:ext>
            </a:extLst>
          </p:cNvPr>
          <p:cNvSpPr txBox="1">
            <a:spLocks/>
          </p:cNvSpPr>
          <p:nvPr/>
        </p:nvSpPr>
        <p:spPr>
          <a:xfrm>
            <a:off x="1037246" y="1608463"/>
            <a:ext cx="5427526" cy="48844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000" dirty="0"/>
              <a:t>Source:- </a:t>
            </a:r>
            <a:r>
              <a:rPr lang="en-IN" sz="2000" dirty="0">
                <a:hlinkClick r:id="rId2"/>
              </a:rPr>
              <a:t>https://www.kaggle.com/datasets/jillanisofttech/flight-price-prediction-dataset</a:t>
            </a:r>
            <a:endParaRPr lang="en-IN" sz="2000" dirty="0"/>
          </a:p>
          <a:p>
            <a:pPr marL="0" indent="0">
              <a:buFont typeface="Arial" panose="020B0604020202020204" pitchFamily="34" charset="0"/>
              <a:buNone/>
            </a:pPr>
            <a:endParaRPr lang="en-IN" sz="2000" dirty="0"/>
          </a:p>
          <a:p>
            <a:pPr marL="0" indent="0" algn="just">
              <a:buFont typeface="Arial" panose="020B0604020202020204" pitchFamily="34" charset="0"/>
              <a:buNone/>
            </a:pPr>
            <a:r>
              <a:rPr lang="en-IN" sz="2000" dirty="0"/>
              <a:t>There are two files in that link </a:t>
            </a:r>
            <a:r>
              <a:rPr lang="en-IN" sz="2000" dirty="0" err="1"/>
              <a:t>Data_Train.xlsx</a:t>
            </a:r>
            <a:r>
              <a:rPr lang="en-IN" sz="2000" dirty="0"/>
              <a:t> and </a:t>
            </a:r>
            <a:r>
              <a:rPr lang="en-IN" sz="2000" dirty="0" err="1"/>
              <a:t>Test_set.xlsx</a:t>
            </a:r>
            <a:r>
              <a:rPr lang="en-IN" sz="2000" dirty="0"/>
              <a:t>. </a:t>
            </a:r>
          </a:p>
          <a:p>
            <a:pPr marL="0" indent="0" algn="just">
              <a:buFont typeface="Arial" panose="020B0604020202020204" pitchFamily="34" charset="0"/>
              <a:buNone/>
            </a:pPr>
            <a:r>
              <a:rPr lang="en-IN" sz="2000" dirty="0"/>
              <a:t>The train dataset consists of 10,683 rows and 11 columns. </a:t>
            </a:r>
          </a:p>
          <a:p>
            <a:pPr marL="0" indent="0" algn="just">
              <a:buNone/>
            </a:pPr>
            <a:r>
              <a:rPr lang="en-IN" sz="2000" dirty="0"/>
              <a:t>The test dataset has 2671 rows and 10 columns.</a:t>
            </a:r>
          </a:p>
          <a:p>
            <a:pPr marL="0" indent="0" algn="just">
              <a:buNone/>
            </a:pPr>
            <a:r>
              <a:rPr lang="en-IN" sz="2000" dirty="0"/>
              <a:t>The test dataset doesn’t have price. So, Initially I worked with Train data file and then I used that to predict the price for the test data.</a:t>
            </a:r>
          </a:p>
        </p:txBody>
      </p:sp>
      <p:pic>
        <p:nvPicPr>
          <p:cNvPr id="5" name="Picture 4" descr="World map with flight paths">
            <a:extLst>
              <a:ext uri="{FF2B5EF4-FFF2-40B4-BE49-F238E27FC236}">
                <a16:creationId xmlns:a16="http://schemas.microsoft.com/office/drawing/2014/main" id="{B9612FD2-B8B3-AA6C-105D-DA444B603789}"/>
              </a:ext>
            </a:extLst>
          </p:cNvPr>
          <p:cNvPicPr>
            <a:picLocks noChangeAspect="1"/>
          </p:cNvPicPr>
          <p:nvPr/>
        </p:nvPicPr>
        <p:blipFill rotWithShape="1">
          <a:blip r:embed="rId3"/>
          <a:srcRect l="12590" r="19158" b="-2"/>
          <a:stretch/>
        </p:blipFill>
        <p:spPr>
          <a:xfrm>
            <a:off x="7047513" y="975645"/>
            <a:ext cx="4443447" cy="3250665"/>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pic>
        <p:nvPicPr>
          <p:cNvPr id="6" name="Picture 2" descr="Logo&#10;&#10;Description automatically generated">
            <a:extLst>
              <a:ext uri="{FF2B5EF4-FFF2-40B4-BE49-F238E27FC236}">
                <a16:creationId xmlns:a16="http://schemas.microsoft.com/office/drawing/2014/main" id="{054EEF01-7919-326A-D134-B14941786782}"/>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700322" y="4316684"/>
            <a:ext cx="3250176" cy="123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54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1452B-264D-1821-2F8B-90FB7D1EE953}"/>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b="1" kern="1200" dirty="0">
                <a:solidFill>
                  <a:schemeClr val="tx1"/>
                </a:solidFill>
                <a:latin typeface="+mj-lt"/>
                <a:ea typeface="+mj-ea"/>
                <a:cs typeface="+mj-cs"/>
              </a:rPr>
              <a:t>Dataset Information</a:t>
            </a:r>
          </a:p>
        </p:txBody>
      </p:sp>
      <p:pic>
        <p:nvPicPr>
          <p:cNvPr id="8" name="Content Placeholder 3">
            <a:extLst>
              <a:ext uri="{FF2B5EF4-FFF2-40B4-BE49-F238E27FC236}">
                <a16:creationId xmlns:a16="http://schemas.microsoft.com/office/drawing/2014/main" id="{6C061383-4DF3-D83E-6CBB-341F7379FA56}"/>
              </a:ext>
            </a:extLst>
          </p:cNvPr>
          <p:cNvPicPr>
            <a:picLocks noGrp="1" noChangeAspect="1"/>
          </p:cNvPicPr>
          <p:nvPr>
            <p:ph idx="1"/>
          </p:nvPr>
        </p:nvPicPr>
        <p:blipFill rotWithShape="1">
          <a:blip r:embed="rId2"/>
          <a:srcRect l="2652" r="10829" b="1"/>
          <a:stretch/>
        </p:blipFill>
        <p:spPr>
          <a:xfrm>
            <a:off x="198741" y="2410448"/>
            <a:ext cx="5803323" cy="3890357"/>
          </a:xfrm>
          <a:prstGeom prst="rect">
            <a:avLst/>
          </a:prstGeom>
        </p:spPr>
      </p:pic>
      <p:pic>
        <p:nvPicPr>
          <p:cNvPr id="9" name="Picture 8">
            <a:extLst>
              <a:ext uri="{FF2B5EF4-FFF2-40B4-BE49-F238E27FC236}">
                <a16:creationId xmlns:a16="http://schemas.microsoft.com/office/drawing/2014/main" id="{453F8EF3-39F4-A512-4909-466C94C8BF23}"/>
              </a:ext>
            </a:extLst>
          </p:cNvPr>
          <p:cNvPicPr>
            <a:picLocks noChangeAspect="1"/>
          </p:cNvPicPr>
          <p:nvPr/>
        </p:nvPicPr>
        <p:blipFill rotWithShape="1">
          <a:blip r:embed="rId3"/>
          <a:srcRect t="5060" r="-2" b="520"/>
          <a:stretch/>
        </p:blipFill>
        <p:spPr>
          <a:xfrm>
            <a:off x="6189934" y="2410448"/>
            <a:ext cx="5803323" cy="3890357"/>
          </a:xfrm>
          <a:prstGeom prst="rect">
            <a:avLst/>
          </a:prstGeom>
        </p:spPr>
      </p:pic>
      <p:sp>
        <p:nvSpPr>
          <p:cNvPr id="11" name="TextBox 10">
            <a:extLst>
              <a:ext uri="{FF2B5EF4-FFF2-40B4-BE49-F238E27FC236}">
                <a16:creationId xmlns:a16="http://schemas.microsoft.com/office/drawing/2014/main" id="{1EF6954F-B0F7-776D-91A1-C446B150C4B5}"/>
              </a:ext>
            </a:extLst>
          </p:cNvPr>
          <p:cNvSpPr txBox="1"/>
          <p:nvPr/>
        </p:nvSpPr>
        <p:spPr>
          <a:xfrm>
            <a:off x="1001684" y="1740665"/>
            <a:ext cx="2699983" cy="369332"/>
          </a:xfrm>
          <a:prstGeom prst="rect">
            <a:avLst/>
          </a:prstGeom>
          <a:noFill/>
        </p:spPr>
        <p:txBody>
          <a:bodyPr wrap="square" rtlCol="0">
            <a:spAutoFit/>
          </a:bodyPr>
          <a:lstStyle/>
          <a:p>
            <a:r>
              <a:rPr lang="en-IN" sz="1800" dirty="0" err="1"/>
              <a:t>Data_Train.xlsx</a:t>
            </a:r>
            <a:endParaRPr lang="en-US" dirty="0"/>
          </a:p>
        </p:txBody>
      </p:sp>
      <p:sp>
        <p:nvSpPr>
          <p:cNvPr id="12" name="TextBox 11">
            <a:extLst>
              <a:ext uri="{FF2B5EF4-FFF2-40B4-BE49-F238E27FC236}">
                <a16:creationId xmlns:a16="http://schemas.microsoft.com/office/drawing/2014/main" id="{64251D0C-4831-B3D5-E5F4-34956DD0189A}"/>
              </a:ext>
            </a:extLst>
          </p:cNvPr>
          <p:cNvSpPr txBox="1"/>
          <p:nvPr/>
        </p:nvSpPr>
        <p:spPr>
          <a:xfrm>
            <a:off x="6334700" y="1740665"/>
            <a:ext cx="1905918" cy="369332"/>
          </a:xfrm>
          <a:prstGeom prst="rect">
            <a:avLst/>
          </a:prstGeom>
          <a:noFill/>
        </p:spPr>
        <p:txBody>
          <a:bodyPr wrap="square" rtlCol="0">
            <a:spAutoFit/>
          </a:bodyPr>
          <a:lstStyle/>
          <a:p>
            <a:r>
              <a:rPr lang="en-US" dirty="0" err="1"/>
              <a:t>Test_set.xlsx</a:t>
            </a:r>
            <a:endParaRPr lang="en-US" dirty="0"/>
          </a:p>
        </p:txBody>
      </p:sp>
    </p:spTree>
    <p:extLst>
      <p:ext uri="{BB962C8B-B14F-4D97-AF65-F5344CB8AC3E}">
        <p14:creationId xmlns:p14="http://schemas.microsoft.com/office/powerpoint/2010/main" val="655658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22047-31FF-FF1E-5078-61F7B8282E76}"/>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b="1" kern="1200" dirty="0">
                <a:solidFill>
                  <a:schemeClr val="tx1"/>
                </a:solidFill>
                <a:latin typeface="+mj-lt"/>
                <a:ea typeface="+mj-ea"/>
                <a:cs typeface="+mj-cs"/>
              </a:rPr>
              <a:t>G</a:t>
            </a:r>
            <a:r>
              <a:rPr lang="en-US" sz="5200" b="1" i="0" kern="1200" dirty="0">
                <a:solidFill>
                  <a:schemeClr val="tx1"/>
                </a:solidFill>
                <a:effectLst/>
                <a:latin typeface="+mj-lt"/>
                <a:ea typeface="+mj-ea"/>
                <a:cs typeface="+mj-cs"/>
              </a:rPr>
              <a:t>limpse of data </a:t>
            </a:r>
            <a:endParaRPr lang="en-US" sz="5200" b="1"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D2A9D93D-5D0E-7CE5-0C8E-92F48F81F945}"/>
              </a:ext>
            </a:extLst>
          </p:cNvPr>
          <p:cNvPicPr>
            <a:picLocks noChangeAspect="1"/>
          </p:cNvPicPr>
          <p:nvPr/>
        </p:nvPicPr>
        <p:blipFill>
          <a:blip r:embed="rId2"/>
          <a:stretch>
            <a:fillRect/>
          </a:stretch>
        </p:blipFill>
        <p:spPr>
          <a:xfrm>
            <a:off x="1149693" y="1845426"/>
            <a:ext cx="9889561" cy="4450303"/>
          </a:xfrm>
          <a:prstGeom prst="rect">
            <a:avLst/>
          </a:prstGeom>
        </p:spPr>
      </p:pic>
    </p:spTree>
    <p:extLst>
      <p:ext uri="{BB962C8B-B14F-4D97-AF65-F5344CB8AC3E}">
        <p14:creationId xmlns:p14="http://schemas.microsoft.com/office/powerpoint/2010/main" val="1771571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48049-C51D-5746-2BDB-466E5B36CF59}"/>
              </a:ext>
            </a:extLst>
          </p:cNvPr>
          <p:cNvSpPr>
            <a:spLocks noGrp="1"/>
          </p:cNvSpPr>
          <p:nvPr>
            <p:ph type="title"/>
          </p:nvPr>
        </p:nvSpPr>
        <p:spPr>
          <a:xfrm>
            <a:off x="838200" y="365126"/>
            <a:ext cx="10515600" cy="912832"/>
          </a:xfrm>
        </p:spPr>
        <p:txBody>
          <a:bodyPr>
            <a:normAutofit/>
          </a:bodyPr>
          <a:lstStyle/>
          <a:p>
            <a:pPr algn="ctr"/>
            <a:r>
              <a:rPr lang="en-US" b="1" dirty="0"/>
              <a:t>Pre-processing/cleaning</a:t>
            </a:r>
          </a:p>
        </p:txBody>
      </p:sp>
      <p:sp>
        <p:nvSpPr>
          <p:cNvPr id="3" name="Content Placeholder 2">
            <a:extLst>
              <a:ext uri="{FF2B5EF4-FFF2-40B4-BE49-F238E27FC236}">
                <a16:creationId xmlns:a16="http://schemas.microsoft.com/office/drawing/2014/main" id="{15A34D4B-C67B-75D9-F46B-AF60F65841C1}"/>
              </a:ext>
            </a:extLst>
          </p:cNvPr>
          <p:cNvSpPr>
            <a:spLocks noGrp="1"/>
          </p:cNvSpPr>
          <p:nvPr>
            <p:ph idx="1"/>
          </p:nvPr>
        </p:nvSpPr>
        <p:spPr>
          <a:xfrm>
            <a:off x="838200" y="1277958"/>
            <a:ext cx="10515600" cy="5214916"/>
          </a:xfrm>
        </p:spPr>
        <p:txBody>
          <a:bodyPr>
            <a:normAutofit fontScale="92500" lnSpcReduction="10000"/>
          </a:bodyPr>
          <a:lstStyle/>
          <a:p>
            <a:pPr algn="just"/>
            <a:r>
              <a:rPr lang="en-US" dirty="0"/>
              <a:t>The pre-processing steps in both train dataset and test dataset is similar.</a:t>
            </a:r>
          </a:p>
          <a:p>
            <a:pPr algn="just"/>
            <a:r>
              <a:rPr lang="en-US" dirty="0"/>
              <a:t>Firstly, check for null values , duplicates and drop them.</a:t>
            </a:r>
          </a:p>
          <a:p>
            <a:pPr algn="just"/>
            <a:r>
              <a:rPr lang="en-US" dirty="0"/>
              <a:t>Converting some rows in dataset to data time format for separating the rows like </a:t>
            </a:r>
            <a:r>
              <a:rPr lang="en-US" dirty="0" err="1"/>
              <a:t>Date_of_Journey</a:t>
            </a:r>
            <a:r>
              <a:rPr lang="en-US" dirty="0"/>
              <a:t> into days and months.</a:t>
            </a:r>
          </a:p>
          <a:p>
            <a:pPr algn="just"/>
            <a:r>
              <a:rPr lang="en-US" dirty="0"/>
              <a:t>Changing the </a:t>
            </a:r>
            <a:r>
              <a:rPr lang="en-US" dirty="0" err="1"/>
              <a:t>Arrival_time</a:t>
            </a:r>
            <a:r>
              <a:rPr lang="en-US" dirty="0"/>
              <a:t> and </a:t>
            </a:r>
            <a:r>
              <a:rPr lang="en-US" dirty="0" err="1"/>
              <a:t>Dep_Time</a:t>
            </a:r>
            <a:r>
              <a:rPr lang="en-US" dirty="0"/>
              <a:t> into hours and minutes and finally converting the duration into minutes.</a:t>
            </a:r>
          </a:p>
          <a:p>
            <a:pPr algn="just"/>
            <a:r>
              <a:rPr lang="en-US" dirty="0"/>
              <a:t>Handling some errors like duration of 5m for trip BOM-&gt;HYD.</a:t>
            </a:r>
          </a:p>
          <a:p>
            <a:pPr algn="just"/>
            <a:r>
              <a:rPr lang="en-US" b="0" i="0" u="none" strike="noStrike" dirty="0">
                <a:solidFill>
                  <a:srgbClr val="000000"/>
                </a:solidFill>
                <a:effectLst/>
                <a:latin typeface="Helvetica Neue" panose="02000503000000020004" pitchFamily="2" charset="0"/>
              </a:rPr>
              <a:t>There are two different locations of </a:t>
            </a:r>
            <a:r>
              <a:rPr lang="en-US" dirty="0">
                <a:solidFill>
                  <a:srgbClr val="000000"/>
                </a:solidFill>
                <a:latin typeface="Helvetica Neue" panose="02000503000000020004" pitchFamily="2" charset="0"/>
              </a:rPr>
              <a:t>D</a:t>
            </a:r>
            <a:r>
              <a:rPr lang="en-US" b="0" i="0" u="none" strike="noStrike" dirty="0">
                <a:solidFill>
                  <a:srgbClr val="000000"/>
                </a:solidFill>
                <a:effectLst/>
                <a:latin typeface="Helvetica Neue" panose="02000503000000020004" pitchFamily="2" charset="0"/>
              </a:rPr>
              <a:t>elhi </a:t>
            </a:r>
            <a:r>
              <a:rPr lang="en-US" b="0" i="0" u="none" strike="noStrike">
                <a:solidFill>
                  <a:srgbClr val="000000"/>
                </a:solidFill>
                <a:effectLst/>
                <a:latin typeface="Helvetica Neue" panose="02000503000000020004" pitchFamily="2" charset="0"/>
              </a:rPr>
              <a:t>and New Delhi </a:t>
            </a:r>
            <a:r>
              <a:rPr lang="en-US" b="0" i="0" u="none" strike="noStrike" dirty="0">
                <a:solidFill>
                  <a:srgbClr val="000000"/>
                </a:solidFill>
                <a:effectLst/>
                <a:latin typeface="Helvetica Neue" panose="02000503000000020004" pitchFamily="2" charset="0"/>
              </a:rPr>
              <a:t>but both are same so replacing New </a:t>
            </a:r>
            <a:r>
              <a:rPr lang="en-US" dirty="0">
                <a:solidFill>
                  <a:srgbClr val="000000"/>
                </a:solidFill>
                <a:latin typeface="Helvetica Neue" panose="02000503000000020004" pitchFamily="2" charset="0"/>
              </a:rPr>
              <a:t>D</a:t>
            </a:r>
            <a:r>
              <a:rPr lang="en-US" b="0" i="0" u="none" strike="noStrike" dirty="0">
                <a:solidFill>
                  <a:srgbClr val="000000"/>
                </a:solidFill>
                <a:effectLst/>
                <a:latin typeface="Helvetica Neue" panose="02000503000000020004" pitchFamily="2" charset="0"/>
              </a:rPr>
              <a:t>elhi with </a:t>
            </a:r>
            <a:r>
              <a:rPr lang="en-US" dirty="0">
                <a:solidFill>
                  <a:srgbClr val="000000"/>
                </a:solidFill>
                <a:latin typeface="Helvetica Neue" panose="02000503000000020004" pitchFamily="2" charset="0"/>
              </a:rPr>
              <a:t>D</a:t>
            </a:r>
            <a:r>
              <a:rPr lang="en-US" b="0" i="0" u="none" strike="noStrike" dirty="0">
                <a:solidFill>
                  <a:srgbClr val="000000"/>
                </a:solidFill>
                <a:effectLst/>
                <a:latin typeface="Helvetica Neue" panose="02000503000000020004" pitchFamily="2" charset="0"/>
              </a:rPr>
              <a:t>elhi.</a:t>
            </a:r>
          </a:p>
          <a:p>
            <a:pPr algn="just"/>
            <a:r>
              <a:rPr lang="en-US" b="0" i="0" dirty="0">
                <a:solidFill>
                  <a:srgbClr val="222222"/>
                </a:solidFill>
                <a:effectLst/>
                <a:latin typeface="Lato" panose="020F0502020204030203" pitchFamily="34" charset="0"/>
              </a:rPr>
              <a:t>We will use One-Hot encoding to handle Categorical Data.</a:t>
            </a:r>
          </a:p>
          <a:p>
            <a:pPr algn="just"/>
            <a:r>
              <a:rPr lang="en-US" b="0" i="0" dirty="0">
                <a:solidFill>
                  <a:srgbClr val="222222"/>
                </a:solidFill>
                <a:effectLst/>
                <a:latin typeface="Lato" panose="020F0502020204030203" pitchFamily="34" charset="0"/>
              </a:rPr>
              <a:t>We can see </a:t>
            </a:r>
            <a:r>
              <a:rPr lang="en-US" dirty="0" err="1"/>
              <a:t>Total_Stops</a:t>
            </a:r>
            <a:r>
              <a:rPr lang="en-US" dirty="0"/>
              <a:t> variable </a:t>
            </a:r>
            <a:r>
              <a:rPr lang="en-US" b="0" i="0" dirty="0">
                <a:solidFill>
                  <a:srgbClr val="222222"/>
                </a:solidFill>
                <a:effectLst/>
                <a:latin typeface="Lato" panose="020F0502020204030203" pitchFamily="34" charset="0"/>
              </a:rPr>
              <a:t>is an </a:t>
            </a:r>
            <a:r>
              <a:rPr lang="en-US" i="0" dirty="0">
                <a:solidFill>
                  <a:srgbClr val="222222"/>
                </a:solidFill>
                <a:effectLst/>
                <a:latin typeface="Lato" panose="020F0502020204030203" pitchFamily="34" charset="0"/>
              </a:rPr>
              <a:t>Ordinal Categorical Data so  </a:t>
            </a:r>
            <a:r>
              <a:rPr lang="en-US" b="0" i="0" dirty="0">
                <a:solidFill>
                  <a:srgbClr val="222222"/>
                </a:solidFill>
                <a:effectLst/>
                <a:latin typeface="Lato" panose="020F0502020204030203" pitchFamily="34" charset="0"/>
              </a:rPr>
              <a:t>used</a:t>
            </a:r>
            <a:r>
              <a:rPr lang="en-US" i="0" dirty="0">
                <a:solidFill>
                  <a:srgbClr val="222222"/>
                </a:solidFill>
                <a:effectLst/>
                <a:latin typeface="Lato" panose="020F0502020204030203" pitchFamily="34" charset="0"/>
              </a:rPr>
              <a:t> the Label Encoder </a:t>
            </a:r>
            <a:r>
              <a:rPr lang="en-US" b="0" i="0" dirty="0">
                <a:solidFill>
                  <a:srgbClr val="222222"/>
                </a:solidFill>
                <a:effectLst/>
                <a:latin typeface="Lato" panose="020F0502020204030203" pitchFamily="34" charset="0"/>
              </a:rPr>
              <a:t>here to handle this variable.</a:t>
            </a:r>
            <a:endParaRPr lang="en-US" dirty="0"/>
          </a:p>
        </p:txBody>
      </p:sp>
    </p:spTree>
    <p:extLst>
      <p:ext uri="{BB962C8B-B14F-4D97-AF65-F5344CB8AC3E}">
        <p14:creationId xmlns:p14="http://schemas.microsoft.com/office/powerpoint/2010/main" val="169975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C23BB4-8324-1D9F-57F6-E86F8DE0684A}"/>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4800" b="0" i="0" kern="1200" dirty="0">
                <a:solidFill>
                  <a:schemeClr val="tx1"/>
                </a:solidFill>
                <a:effectLst/>
                <a:latin typeface="+mj-lt"/>
                <a:ea typeface="+mj-ea"/>
                <a:cs typeface="+mj-cs"/>
              </a:rPr>
              <a:t>Handling Missing Values and Duplicates</a:t>
            </a:r>
            <a:endParaRPr lang="en-US" sz="4800" kern="1200" dirty="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721FCEF8-2C9B-47DC-F79E-9B13AF09684C}"/>
              </a:ext>
            </a:extLst>
          </p:cNvPr>
          <p:cNvPicPr>
            <a:picLocks noGrp="1" noChangeAspect="1"/>
          </p:cNvPicPr>
          <p:nvPr>
            <p:ph idx="1"/>
          </p:nvPr>
        </p:nvPicPr>
        <p:blipFill rotWithShape="1">
          <a:blip r:embed="rId2"/>
          <a:srcRect t="2575" r="-2" b="2672"/>
          <a:stretch/>
        </p:blipFill>
        <p:spPr>
          <a:xfrm>
            <a:off x="198741" y="1839818"/>
            <a:ext cx="5803323" cy="4460988"/>
          </a:xfrm>
          <a:prstGeom prst="rect">
            <a:avLst/>
          </a:prstGeom>
        </p:spPr>
      </p:pic>
      <p:pic>
        <p:nvPicPr>
          <p:cNvPr id="5" name="Picture 4">
            <a:extLst>
              <a:ext uri="{FF2B5EF4-FFF2-40B4-BE49-F238E27FC236}">
                <a16:creationId xmlns:a16="http://schemas.microsoft.com/office/drawing/2014/main" id="{C17BB15C-E005-8FA2-5C90-5C9D346E8DCD}"/>
              </a:ext>
            </a:extLst>
          </p:cNvPr>
          <p:cNvPicPr>
            <a:picLocks noChangeAspect="1"/>
          </p:cNvPicPr>
          <p:nvPr/>
        </p:nvPicPr>
        <p:blipFill rotWithShape="1">
          <a:blip r:embed="rId3"/>
          <a:srcRect r="27280" b="2"/>
          <a:stretch/>
        </p:blipFill>
        <p:spPr>
          <a:xfrm>
            <a:off x="6189934" y="1839818"/>
            <a:ext cx="5803323" cy="4460988"/>
          </a:xfrm>
          <a:prstGeom prst="rect">
            <a:avLst/>
          </a:prstGeom>
        </p:spPr>
      </p:pic>
    </p:spTree>
    <p:extLst>
      <p:ext uri="{BB962C8B-B14F-4D97-AF65-F5344CB8AC3E}">
        <p14:creationId xmlns:p14="http://schemas.microsoft.com/office/powerpoint/2010/main" val="140889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C84CB9C-2F6B-0D8B-04FF-943C535D1936}"/>
              </a:ext>
            </a:extLst>
          </p:cNvPr>
          <p:cNvPicPr>
            <a:picLocks noGrp="1" noChangeAspect="1"/>
          </p:cNvPicPr>
          <p:nvPr>
            <p:ph idx="1"/>
          </p:nvPr>
        </p:nvPicPr>
        <p:blipFill>
          <a:blip r:embed="rId2"/>
          <a:stretch>
            <a:fillRect/>
          </a:stretch>
        </p:blipFill>
        <p:spPr>
          <a:xfrm>
            <a:off x="838201" y="1123720"/>
            <a:ext cx="5443330" cy="5132756"/>
          </a:xfrm>
          <a:prstGeom prst="rect">
            <a:avLst/>
          </a:prstGeom>
        </p:spPr>
      </p:pic>
      <p:pic>
        <p:nvPicPr>
          <p:cNvPr id="5" name="Picture 4">
            <a:extLst>
              <a:ext uri="{FF2B5EF4-FFF2-40B4-BE49-F238E27FC236}">
                <a16:creationId xmlns:a16="http://schemas.microsoft.com/office/drawing/2014/main" id="{A476AB82-6F7B-2951-74E7-596F4D839432}"/>
              </a:ext>
            </a:extLst>
          </p:cNvPr>
          <p:cNvPicPr>
            <a:picLocks noChangeAspect="1"/>
          </p:cNvPicPr>
          <p:nvPr/>
        </p:nvPicPr>
        <p:blipFill>
          <a:blip r:embed="rId3"/>
          <a:stretch>
            <a:fillRect/>
          </a:stretch>
        </p:blipFill>
        <p:spPr>
          <a:xfrm>
            <a:off x="6471770" y="1123720"/>
            <a:ext cx="4882029" cy="1216152"/>
          </a:xfrm>
          <a:prstGeom prst="rect">
            <a:avLst/>
          </a:prstGeom>
        </p:spPr>
      </p:pic>
      <p:pic>
        <p:nvPicPr>
          <p:cNvPr id="6" name="Picture 5">
            <a:extLst>
              <a:ext uri="{FF2B5EF4-FFF2-40B4-BE49-F238E27FC236}">
                <a16:creationId xmlns:a16="http://schemas.microsoft.com/office/drawing/2014/main" id="{F2DB1A5A-98B9-D745-91F6-978EE18A8641}"/>
              </a:ext>
            </a:extLst>
          </p:cNvPr>
          <p:cNvPicPr>
            <a:picLocks noChangeAspect="1"/>
          </p:cNvPicPr>
          <p:nvPr/>
        </p:nvPicPr>
        <p:blipFill>
          <a:blip r:embed="rId4"/>
          <a:stretch>
            <a:fillRect/>
          </a:stretch>
        </p:blipFill>
        <p:spPr>
          <a:xfrm>
            <a:off x="6480314" y="2412694"/>
            <a:ext cx="4996070" cy="3843782"/>
          </a:xfrm>
          <a:prstGeom prst="rect">
            <a:avLst/>
          </a:prstGeom>
        </p:spPr>
      </p:pic>
      <p:sp>
        <p:nvSpPr>
          <p:cNvPr id="7" name="TextBox 6">
            <a:extLst>
              <a:ext uri="{FF2B5EF4-FFF2-40B4-BE49-F238E27FC236}">
                <a16:creationId xmlns:a16="http://schemas.microsoft.com/office/drawing/2014/main" id="{A7808E34-9054-68A3-9CAF-1DB4D465CB95}"/>
              </a:ext>
            </a:extLst>
          </p:cNvPr>
          <p:cNvSpPr txBox="1"/>
          <p:nvPr/>
        </p:nvSpPr>
        <p:spPr>
          <a:xfrm>
            <a:off x="838201" y="404567"/>
            <a:ext cx="10432054" cy="923330"/>
          </a:xfrm>
          <a:prstGeom prst="rect">
            <a:avLst/>
          </a:prstGeom>
          <a:noFill/>
        </p:spPr>
        <p:txBody>
          <a:bodyPr wrap="square" rtlCol="0">
            <a:spAutoFit/>
          </a:bodyPr>
          <a:lstStyle/>
          <a:p>
            <a:pPr algn="ctr"/>
            <a:r>
              <a:rPr lang="en-US" sz="3600" dirty="0"/>
              <a:t>Handling Date and Time Variables</a:t>
            </a:r>
          </a:p>
          <a:p>
            <a:endParaRPr lang="en-US" dirty="0"/>
          </a:p>
        </p:txBody>
      </p:sp>
    </p:spTree>
    <p:extLst>
      <p:ext uri="{BB962C8B-B14F-4D97-AF65-F5344CB8AC3E}">
        <p14:creationId xmlns:p14="http://schemas.microsoft.com/office/powerpoint/2010/main" val="3544743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6862-24A0-D6A8-6099-6A0E4F44DEEE}"/>
              </a:ext>
            </a:extLst>
          </p:cNvPr>
          <p:cNvSpPr>
            <a:spLocks noGrp="1"/>
          </p:cNvSpPr>
          <p:nvPr>
            <p:ph type="title"/>
          </p:nvPr>
        </p:nvSpPr>
        <p:spPr/>
        <p:txBody>
          <a:bodyPr/>
          <a:lstStyle/>
          <a:p>
            <a:pPr algn="ctr"/>
            <a:r>
              <a:rPr lang="en-US" b="0" i="0" dirty="0">
                <a:solidFill>
                  <a:srgbClr val="222222"/>
                </a:solidFill>
                <a:effectLst/>
                <a:latin typeface="Lato" panose="020F0502020204030203" pitchFamily="34" charset="0"/>
              </a:rPr>
              <a:t>Handling Categorical Data</a:t>
            </a:r>
            <a:endParaRPr lang="en-US" dirty="0"/>
          </a:p>
        </p:txBody>
      </p:sp>
      <p:pic>
        <p:nvPicPr>
          <p:cNvPr id="4" name="Content Placeholder 3">
            <a:extLst>
              <a:ext uri="{FF2B5EF4-FFF2-40B4-BE49-F238E27FC236}">
                <a16:creationId xmlns:a16="http://schemas.microsoft.com/office/drawing/2014/main" id="{EB653B12-DD99-1CB7-4F8E-FB97F64E53B9}"/>
              </a:ext>
            </a:extLst>
          </p:cNvPr>
          <p:cNvPicPr>
            <a:picLocks noGrp="1" noChangeAspect="1"/>
          </p:cNvPicPr>
          <p:nvPr>
            <p:ph idx="1"/>
          </p:nvPr>
        </p:nvPicPr>
        <p:blipFill>
          <a:blip r:embed="rId2"/>
          <a:stretch>
            <a:fillRect/>
          </a:stretch>
        </p:blipFill>
        <p:spPr>
          <a:xfrm>
            <a:off x="2412937" y="2408721"/>
            <a:ext cx="7366121" cy="3435488"/>
          </a:xfrm>
          <a:prstGeom prst="rect">
            <a:avLst/>
          </a:prstGeom>
        </p:spPr>
      </p:pic>
      <p:pic>
        <p:nvPicPr>
          <p:cNvPr id="5" name="Picture 4">
            <a:extLst>
              <a:ext uri="{FF2B5EF4-FFF2-40B4-BE49-F238E27FC236}">
                <a16:creationId xmlns:a16="http://schemas.microsoft.com/office/drawing/2014/main" id="{D5221BEE-7AAC-A370-B1F8-FEEFAC2DBC63}"/>
              </a:ext>
            </a:extLst>
          </p:cNvPr>
          <p:cNvPicPr>
            <a:picLocks noChangeAspect="1"/>
          </p:cNvPicPr>
          <p:nvPr/>
        </p:nvPicPr>
        <p:blipFill>
          <a:blip r:embed="rId3"/>
          <a:stretch>
            <a:fillRect/>
          </a:stretch>
        </p:blipFill>
        <p:spPr>
          <a:xfrm>
            <a:off x="2412937" y="1798311"/>
            <a:ext cx="7366121" cy="489172"/>
          </a:xfrm>
          <a:prstGeom prst="rect">
            <a:avLst/>
          </a:prstGeom>
        </p:spPr>
      </p:pic>
    </p:spTree>
    <p:extLst>
      <p:ext uri="{BB962C8B-B14F-4D97-AF65-F5344CB8AC3E}">
        <p14:creationId xmlns:p14="http://schemas.microsoft.com/office/powerpoint/2010/main" val="2074382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2880</TotalTime>
  <Words>586</Words>
  <Application>Microsoft Macintosh PowerPoint</Application>
  <PresentationFormat>Widescreen</PresentationFormat>
  <Paragraphs>48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arial</vt:lpstr>
      <vt:lpstr>Calibri</vt:lpstr>
      <vt:lpstr>Calibri Light</vt:lpstr>
      <vt:lpstr>Helvetica Neue</vt:lpstr>
      <vt:lpstr>Lato</vt:lpstr>
      <vt:lpstr>Office Theme</vt:lpstr>
      <vt:lpstr>Flight price prediction  </vt:lpstr>
      <vt:lpstr>Introduction</vt:lpstr>
      <vt:lpstr>Data Source:</vt:lpstr>
      <vt:lpstr>Dataset Information</vt:lpstr>
      <vt:lpstr>Glimpse of data </vt:lpstr>
      <vt:lpstr>Pre-processing/cleaning</vt:lpstr>
      <vt:lpstr>Handling Missing Values and Duplicates</vt:lpstr>
      <vt:lpstr>PowerPoint Presentation</vt:lpstr>
      <vt:lpstr>Handling Categorical Data</vt:lpstr>
      <vt:lpstr>Visualizations and plots</vt:lpstr>
      <vt:lpstr>PowerPoint Presentation</vt:lpstr>
      <vt:lpstr>Model Building</vt:lpstr>
      <vt:lpstr>Prediction</vt:lpstr>
      <vt:lpstr>PowerPoint Presentation</vt:lpstr>
      <vt:lpstr>Conclusion and 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price prediction  </dc:title>
  <dc:creator>narasimha naidu chikkala</dc:creator>
  <cp:lastModifiedBy>narasimha naidu chikkala</cp:lastModifiedBy>
  <cp:revision>84</cp:revision>
  <dcterms:created xsi:type="dcterms:W3CDTF">2023-03-26T21:57:08Z</dcterms:created>
  <dcterms:modified xsi:type="dcterms:W3CDTF">2023-05-19T16:00:09Z</dcterms:modified>
</cp:coreProperties>
</file>